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14" r:id="rId3"/>
    <p:sldId id="257" r:id="rId4"/>
    <p:sldId id="315" r:id="rId5"/>
    <p:sldId id="354" r:id="rId6"/>
    <p:sldId id="316" r:id="rId7"/>
    <p:sldId id="355" r:id="rId8"/>
    <p:sldId id="356" r:id="rId9"/>
    <p:sldId id="347" r:id="rId10"/>
    <p:sldId id="348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80" r:id="rId20"/>
    <p:sldId id="365" r:id="rId21"/>
    <p:sldId id="366" r:id="rId22"/>
    <p:sldId id="367" r:id="rId23"/>
    <p:sldId id="349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81" r:id="rId35"/>
    <p:sldId id="378" r:id="rId36"/>
    <p:sldId id="379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3"/>
    <p:restoredTop sz="94601"/>
  </p:normalViewPr>
  <p:slideViewPr>
    <p:cSldViewPr snapToGrid="0" snapToObjects="1">
      <p:cViewPr varScale="1">
        <p:scale>
          <a:sx n="73" d="100"/>
          <a:sy n="73" d="100"/>
        </p:scale>
        <p:origin x="20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ctrTitle"/>
          </p:nvPr>
        </p:nvSpPr>
        <p:spPr>
          <a:xfrm>
            <a:off x="499864" y="1638300"/>
            <a:ext cx="11734800" cy="3302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chemeClr val="accent1"/>
                </a:solidFill>
              </a:defRPr>
            </a:pPr>
            <a:r>
              <a:rPr lang="en-GB" sz="54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Chapter 4: Exploratory Visualizations</a:t>
            </a:r>
            <a:endParaRPr sz="4000" dirty="0">
              <a:solidFill>
                <a:schemeClr val="accent1">
                  <a:hueOff val="47394"/>
                  <a:satOff val="-25753"/>
                  <a:lumOff val="-7544"/>
                </a:schemeClr>
              </a:solidFill>
            </a:endParaRPr>
          </a:p>
        </p:txBody>
      </p:sp>
      <p:sp>
        <p:nvSpPr>
          <p:cNvPr id="138" name="Shape 138"/>
          <p:cNvSpPr>
            <a:spLocks noGrp="1"/>
          </p:cNvSpPr>
          <p:nvPr>
            <p:ph type="subTitle" sz="quarter" idx="1"/>
          </p:nvPr>
        </p:nvSpPr>
        <p:spPr>
          <a:xfrm>
            <a:off x="499864" y="4940300"/>
            <a:ext cx="10194529" cy="11303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Judith </a:t>
            </a:r>
            <a:r>
              <a:rPr dirty="0" err="1">
                <a:solidFill>
                  <a:schemeClr val="tx1"/>
                </a:solidFill>
              </a:rPr>
              <a:t>Borghouts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>
                <a:solidFill>
                  <a:schemeClr val="tx1"/>
                </a:solidFill>
              </a:rPr>
              <a:t>18 March 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Augmenting visualizations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i="1" kern="1200" dirty="0">
                <a:solidFill>
                  <a:schemeClr val="tx1"/>
                </a:solidFill>
              </a:rPr>
              <a:t>Faceting: </a:t>
            </a:r>
            <a:r>
              <a:rPr lang="en-US" sz="2500" kern="1200" dirty="0">
                <a:solidFill>
                  <a:schemeClr val="tx1"/>
                </a:solidFill>
              </a:rPr>
              <a:t>creating the same type of plot and splitting the plot into different panels based on some variable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b="1" kern="1200" dirty="0">
                <a:solidFill>
                  <a:schemeClr val="tx1"/>
                </a:solidFill>
              </a:rPr>
              <a:t>Q: What could cause weekday ridership to be low?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DBB719-EE9E-6D45-AADA-7DA3D63A3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5" r="-1" b="-1"/>
          <a:stretch/>
        </p:blipFill>
        <p:spPr>
          <a:xfrm>
            <a:off x="5462016" y="2708310"/>
            <a:ext cx="6648704" cy="607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8336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Scatterplots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Plots samples along two numeric variables</a:t>
            </a:r>
          </a:p>
          <a:p>
            <a:pPr indent="-228600" defTabSz="91440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Used to:</a:t>
            </a:r>
          </a:p>
          <a:p>
            <a:pPr lvl="1" indent="-228600" defTabSz="91440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asses the relationship between predictor and response</a:t>
            </a:r>
          </a:p>
          <a:p>
            <a:pPr lvl="1" indent="-228600" defTabSz="91440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uncover relationships between pairs of predictors</a:t>
            </a:r>
          </a:p>
          <a:p>
            <a:pPr lvl="1" indent="-228600" defTabSz="91440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understand if a new predictor may be useful to include in 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AA2B7-7D20-AD44-9A28-E6C7CE8F8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020" y="2344279"/>
            <a:ext cx="62357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4564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Scatterplots: what does it show?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Strong linear relationship between the 14-day lag and current-day ridership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Two distinct groups of points (due to part of the week)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Many 14-day lag/current day pairs of days that lie far off from the overall scatter of points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300" b="1" kern="1200" dirty="0">
                <a:solidFill>
                  <a:schemeClr val="tx1"/>
                </a:solidFill>
              </a:rPr>
              <a:t>Q: is two-week lag ridership a good predictor or current-day ridership?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AA2B7-7D20-AD44-9A28-E6C7CE8F8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020" y="2344279"/>
            <a:ext cx="62357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0289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Heatmaps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Plots two predictors and one indicator variable</a:t>
            </a:r>
          </a:p>
          <a:p>
            <a:pPr lvl="1"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Predictors: month and day, year</a:t>
            </a:r>
          </a:p>
          <a:p>
            <a:pPr lvl="1"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Indicator: weekday ridership less than 10,000 rides</a:t>
            </a:r>
          </a:p>
          <a:p>
            <a:pPr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Predictors must be able to be categorized; predictors then form a grid, and grid is filled by another variable (can be continuous/categorical)</a:t>
            </a:r>
          </a:p>
          <a:p>
            <a:pPr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Allows us to see when unusual values occur; would elucidate annual patterns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CD4ED7-03D2-7747-B344-D55E176DB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2908300"/>
            <a:ext cx="68453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277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Heatmaps: what does it show?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Low ridership at certain periods</a:t>
            </a:r>
          </a:p>
          <a:p>
            <a:pPr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beginning of each year, mid-Jan, mid-Feb, late-May, early-July, early-September, late-November, late-December</a:t>
            </a:r>
          </a:p>
          <a:p>
            <a:pPr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regularly observed US holidays</a:t>
            </a:r>
          </a:p>
          <a:p>
            <a:pPr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adding a feature for common weekday holidays will be beneficial for models</a:t>
            </a:r>
          </a:p>
          <a:p>
            <a:pPr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Two dates do not follow annual patterns</a:t>
            </a:r>
          </a:p>
          <a:p>
            <a:pPr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February 2, 2011 and January 6, 2014 (due to extreme weather)</a:t>
            </a:r>
          </a:p>
          <a:p>
            <a:pPr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this is infrequent, so would not be useful to add to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CD4ED7-03D2-7747-B344-D55E176DB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238" y="2596444"/>
            <a:ext cx="6845300" cy="68453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E69C4F1-1317-E74D-80D3-12E3856C6D62}"/>
              </a:ext>
            </a:extLst>
          </p:cNvPr>
          <p:cNvSpPr/>
          <p:nvPr/>
        </p:nvSpPr>
        <p:spPr>
          <a:xfrm>
            <a:off x="11342077" y="8654020"/>
            <a:ext cx="949570" cy="419642"/>
          </a:xfrm>
          <a:prstGeom prst="ellipse">
            <a:avLst/>
          </a:prstGeom>
          <a:noFill/>
          <a:ln w="254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5AB4437-AEB3-814A-8953-966F4C923090}"/>
              </a:ext>
            </a:extLst>
          </p:cNvPr>
          <p:cNvSpPr/>
          <p:nvPr/>
        </p:nvSpPr>
        <p:spPr>
          <a:xfrm>
            <a:off x="10175631" y="8213321"/>
            <a:ext cx="949570" cy="419642"/>
          </a:xfrm>
          <a:prstGeom prst="ellipse">
            <a:avLst/>
          </a:prstGeom>
          <a:noFill/>
          <a:ln w="254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020372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uiExpand="1" build="p"/>
      <p:bldP spid="3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matrix plots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Extension of a scatterplot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Correlation between each pair of variables is plotted in the form of a matrix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Each variable is represented on the outer x-axis and outer y-axis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Strength of the correlation is represented by the color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4A17C-ADE8-F04D-9751-52A1C353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76" y="2404534"/>
            <a:ext cx="8050824" cy="557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2982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matrix plots: what does it show?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Ridership across stations is positively correlated for nearly all pairs of stations 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i="1" kern="1200" dirty="0">
                <a:solidFill>
                  <a:schemeClr val="tx1"/>
                </a:solidFill>
              </a:rPr>
              <a:t>low ridership at one station corresponds to relatively low ridership at another station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i="1" kern="1200" dirty="0">
                <a:solidFill>
                  <a:schemeClr val="tx1"/>
                </a:solidFill>
              </a:rPr>
              <a:t>high ridership at one station corresponds to relatively high ridership at another station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Correlation for a majority of pairs of stations is extremely high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i="1" kern="1200" dirty="0">
                <a:solidFill>
                  <a:schemeClr val="tx1"/>
                </a:solidFill>
              </a:rPr>
              <a:t>clear indicator that information present across the stations is redundant, and could be eliminated or reduced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4A17C-ADE8-F04D-9751-52A1C353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76" y="2404534"/>
            <a:ext cx="8050824" cy="557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020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matrix plots: what does it show?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Hierarchical cluster analysis</a:t>
            </a:r>
          </a:p>
          <a:p>
            <a:pPr lvl="1"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goal is to arrange samples in a way that those that are ‘close’ in measurement space are also nearby in their location on the axis</a:t>
            </a:r>
          </a:p>
          <a:p>
            <a:pPr lvl="1"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for this data, distances between any two stations are based on the stations’ vectors of correlation values</a:t>
            </a:r>
          </a:p>
          <a:p>
            <a:pPr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500" kern="1200" dirty="0" err="1">
                <a:solidFill>
                  <a:schemeClr val="tx1"/>
                </a:solidFill>
              </a:rPr>
              <a:t>Dendogram</a:t>
            </a:r>
            <a:endParaRPr lang="en-US" sz="2500" kern="1200" dirty="0">
              <a:solidFill>
                <a:schemeClr val="tx1"/>
              </a:solidFill>
            </a:endParaRPr>
          </a:p>
          <a:p>
            <a:pPr lvl="1"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connects the samples, based on their correlation vector proximity</a:t>
            </a:r>
            <a:endParaRPr lang="en-US" sz="2500" i="1" kern="1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4A17C-ADE8-F04D-9751-52A1C353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76" y="2404534"/>
            <a:ext cx="8050824" cy="557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714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 plots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Can be used to assess relationship between time and the value of a variable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Uncovering predictors associated with increased variation could help reduce forecasting error</a:t>
            </a:r>
          </a:p>
          <a:p>
            <a:pPr marL="215900" indent="0" defTabSz="914400">
              <a:lnSpc>
                <a:spcPct val="90000"/>
              </a:lnSpc>
              <a:spcBef>
                <a:spcPts val="1000"/>
              </a:spcBef>
              <a:buNone/>
            </a:pPr>
            <a:endParaRPr lang="en-US" sz="2500" kern="12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500" kern="12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B3B4B9-E00D-C74F-8DD5-281CA55B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857" y="3473939"/>
            <a:ext cx="8025943" cy="38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9530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 plots: what does it show?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Ridership has increased over the years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Within each year, ridership generally increases from January through October, then decreases through December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implies that time proximity of ridership should be useful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b="1" kern="1200" dirty="0">
                <a:solidFill>
                  <a:schemeClr val="tx1"/>
                </a:solidFill>
              </a:rPr>
              <a:t>Q: what could explain this trend?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Weekend plot has highest variation during 2008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b="1" kern="1200" dirty="0">
                <a:solidFill>
                  <a:schemeClr val="tx1"/>
                </a:solidFill>
              </a:rPr>
              <a:t>Q: what could explain this trend?</a:t>
            </a:r>
            <a:endParaRPr lang="en-US" sz="2500" kern="12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500" kern="12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500" kern="12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B3B4B9-E00D-C74F-8DD5-281CA55B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857" y="3473939"/>
            <a:ext cx="8025943" cy="38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8602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/>
              <a:t>Overview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Visualizations for Numerical Data</a:t>
            </a:r>
          </a:p>
          <a:p>
            <a:r>
              <a:rPr lang="en-GB" dirty="0"/>
              <a:t>Visualizations for Categorical Data</a:t>
            </a:r>
          </a:p>
          <a:p>
            <a:r>
              <a:rPr lang="en-GB" dirty="0"/>
              <a:t>Post </a:t>
            </a:r>
            <a:r>
              <a:rPr lang="en-GB" dirty="0" err="1"/>
              <a:t>Modeling</a:t>
            </a:r>
            <a:r>
              <a:rPr lang="en-GB" dirty="0"/>
              <a:t> Exploratory Visualizations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654408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Principal Components Analysis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Finds combinations of variables that best summarize variability in the data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Allows to condense multiple dimensions (variables) in a two- or three-dimensional figure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How many components are required to summarize a sufficient amount of variation in the data?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500" kern="12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248A41-C15C-D54D-8E23-816583CB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396" y="2404534"/>
            <a:ext cx="7418311" cy="72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6462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Principal Components Analysis: what does it show?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Component 1 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captures 76.7% of variability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focuses on variation due to part of the week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Component 2 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adding Component 2 captures 83.1%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focuses on variation due to time (year)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Helps confirm earlier findings of the importance of part of the week and year relative to the response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Station ridership is likely redundant and can be condensed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248A41-C15C-D54D-8E23-816583CB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396" y="2404534"/>
            <a:ext cx="7418311" cy="72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172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/>
              <a:t>4.3 Visualizations for Categorical Data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dirty="0" err="1"/>
              <a:t>OKCupid</a:t>
            </a:r>
            <a:r>
              <a:rPr lang="en-GB" dirty="0"/>
              <a:t> data: 38,809 profiles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Goal: to predict whether the profile’s author worked in a STEM field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Event rate: 18.5%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Predictors are categorical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E.g. religion, education, alcohol/drug use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11741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4.3.1 Visualizing Relationships between Outcomes and Predictors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Bar charts shows counts of categorical values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Easy to see most and least frequent categories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Issues</a:t>
            </a:r>
          </a:p>
          <a:p>
            <a:pPr marL="1003300" lvl="1" indent="-342900" defTabSz="9144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800" kern="1200" dirty="0">
                <a:solidFill>
                  <a:schemeClr val="tx1"/>
                </a:solidFill>
              </a:rPr>
              <a:t>difficult to judge the ratio of stem and other, and to then determine if any of the ratios are different from random chance</a:t>
            </a:r>
          </a:p>
          <a:p>
            <a:pPr marL="1003300" lvl="1" indent="-342900" defTabSz="9144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800" kern="1200" dirty="0">
                <a:solidFill>
                  <a:schemeClr val="tx1"/>
                </a:solidFill>
              </a:rPr>
              <a:t>plot is indirectly illustrating characteristic of data that we are interested in, i.e., the ratio of frequencies between STEM and non-STEM profiles</a:t>
            </a:r>
          </a:p>
          <a:p>
            <a:pPr marL="1003300" lvl="1" indent="-342900" defTabSz="9144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800" kern="1200" dirty="0">
                <a:solidFill>
                  <a:schemeClr val="tx1"/>
                </a:solidFill>
              </a:rPr>
              <a:t>bar charts give no sense of uncertainty</a:t>
            </a:r>
            <a:endParaRPr lang="en-US" sz="1800" i="1" kern="12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31651-5A15-B849-9C07-62206448D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920" y="3753979"/>
            <a:ext cx="78232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168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4.3.1 Visualizing Relationships between Outcomes and Predictors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Tackles issues #1 and #2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proportion is now focus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we can see how much each deviates from baseline rate of 18.4%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Does not tackle issue #3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we cannot assess uncertainty, and if rates for the profiles with no stated religion are truly different from agnostics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Does not give any sense of frequency of each religion</a:t>
            </a:r>
            <a:endParaRPr lang="en-US" sz="1800" i="1" kern="12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55242E-AA1F-9D4E-AD63-3800BEEC4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769" y="3901830"/>
            <a:ext cx="7823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632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4.3.1 Visualizing Relationships between Categorical Outcomes and Predictors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Tackles all 3 issues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For each religion, the proportion of STEM profiles is calculated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A 95% confidence interval is shown to help understand what the noise is around this value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1" kern="1200" dirty="0">
                <a:solidFill>
                  <a:schemeClr val="tx1"/>
                </a:solidFill>
              </a:rPr>
              <a:t>Q: What does the large variation for the category Islam mean?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80FDB-F0C5-A64C-8AE3-42055DB57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074" y="4084179"/>
            <a:ext cx="78486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09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4.3.1 Visualizing Relationships between Categorical Outcomes and Predictors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Distribution of total number of essay characters (log scale, because left-skewed)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Distributions appear to be similar, so predictor is unlikely to be important by itself (in isolation); but it would be better to try to directly answer the question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FFB814-31D3-954B-9B81-996D7F0D4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588" y="3017379"/>
            <a:ext cx="68707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4808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 Spline Smoother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Used to model the probability of a STEM profile as a function of the (log) essay length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Involves fitting a logistic regression model using a basis expansion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Our original factor, log essay length, is used to create a set of artificial features that will go into a logistic regression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03721-3314-944F-801C-58125125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831" y="4134979"/>
            <a:ext cx="67564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14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 Spline Smoother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Black line: the class probability of the logistic regression model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Bands: 95% confidence intervals around the fit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Red line: the baseline probability of STEM profiles from the training set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10</a:t>
            </a:r>
            <a:r>
              <a:rPr lang="en-US" sz="1800" kern="1200" baseline="30000" dirty="0">
                <a:solidFill>
                  <a:schemeClr val="tx1"/>
                </a:solidFill>
              </a:rPr>
              <a:t>1.5</a:t>
            </a:r>
            <a:r>
              <a:rPr lang="en-US" sz="1800" kern="1200" dirty="0">
                <a:solidFill>
                  <a:schemeClr val="tx1"/>
                </a:solidFill>
              </a:rPr>
              <a:t> or less: profile is slightly less likely than chance to be STEM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Larger profiles increase in probability, but: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look at y-axis scale of [0-0.5]; increase in likelihood is only about 3.5%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confidence bands rapidly expand, mostly due to a decreasing number of data points in this range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potential increase in probability has high degree of uncertainty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might be worth including in model, but unlikely to show a strong effect on its 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03721-3314-944F-801C-58125125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831" y="4134979"/>
            <a:ext cx="67564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05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4.3.2 Exploring Relationships between Categorical Predictors: Mosaic Plots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Before using predictors that contain non-numeric data, important to understand their relationships with other predictors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Questionnaires for drug and alcohol use might be related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Majority of the data indicate  social drinking, and never use drugs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Is there any relationship between these variables?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659EB2-BAC1-B54E-A411-FEE925E2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546" y="3195179"/>
            <a:ext cx="65278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41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/>
              <a:t>Visualizations for Feature Engineering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Helps </a:t>
            </a:r>
            <a:r>
              <a:rPr lang="en-GB" dirty="0" err="1"/>
              <a:t>eludicate</a:t>
            </a:r>
            <a:r>
              <a:rPr lang="en-GB" dirty="0"/>
              <a:t> knowledge of a response: e.g. understand its distribution, amount of variation</a:t>
            </a:r>
          </a:p>
          <a:p>
            <a:r>
              <a:rPr lang="en-GB" dirty="0"/>
              <a:t>Discover relationships between predictors and response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</a:rPr>
              <a:t>4.3.2 Exploring Relationships between Categorical Predictors: 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Correspondence analysis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Categories that fall near the origin represent that average value of the data. More unusual categories are located on the outskirts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Categories for a single variable whose coordinates are close to one another are indicative of redundancy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Categories in different variables that fall near each other indicate an association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EF16C-F7D2-A240-A641-C62179C49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327" y="2560179"/>
            <a:ext cx="59563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08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Correspondence analysis: what does it show?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Occasional drug use and frequent drinking tend to have a specific association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Using alcohol very often and drugs have association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Y-axis mostly driven by missing data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Variables might be measuring the same underlying characteristic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9244E-8F38-6845-BD1F-399E8CF8A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327" y="2560179"/>
            <a:ext cx="5956300" cy="62611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D10EBDD-12FC-224C-AD90-7A9361C06EA5}"/>
              </a:ext>
            </a:extLst>
          </p:cNvPr>
          <p:cNvSpPr/>
          <p:nvPr/>
        </p:nvSpPr>
        <p:spPr>
          <a:xfrm>
            <a:off x="9843476" y="5690728"/>
            <a:ext cx="1481015" cy="868333"/>
          </a:xfrm>
          <a:prstGeom prst="ellipse">
            <a:avLst/>
          </a:prstGeom>
          <a:noFill/>
          <a:ln w="254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C997C8-AB85-1B42-BB3D-D7108E30FD35}"/>
              </a:ext>
            </a:extLst>
          </p:cNvPr>
          <p:cNvSpPr/>
          <p:nvPr/>
        </p:nvSpPr>
        <p:spPr>
          <a:xfrm>
            <a:off x="11693769" y="4064435"/>
            <a:ext cx="1311031" cy="648241"/>
          </a:xfrm>
          <a:prstGeom prst="ellipse">
            <a:avLst/>
          </a:prstGeom>
          <a:noFill/>
          <a:ln w="254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57442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Correspondence analysis vs 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Chi-squared test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AD5478-9BC7-1947-86D0-7CA393673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728797"/>
              </p:ext>
            </p:extLst>
          </p:nvPr>
        </p:nvGraphicFramePr>
        <p:xfrm>
          <a:off x="894079" y="3822699"/>
          <a:ext cx="10852444" cy="22264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26222">
                  <a:extLst>
                    <a:ext uri="{9D8B030D-6E8A-4147-A177-3AD203B41FA5}">
                      <a16:colId xmlns:a16="http://schemas.microsoft.com/office/drawing/2014/main" val="2516055366"/>
                    </a:ext>
                  </a:extLst>
                </a:gridCol>
                <a:gridCol w="5426222">
                  <a:extLst>
                    <a:ext uri="{9D8B030D-6E8A-4147-A177-3AD203B41FA5}">
                      <a16:colId xmlns:a16="http://schemas.microsoft.com/office/drawing/2014/main" val="2291720927"/>
                    </a:ext>
                  </a:extLst>
                </a:gridCol>
              </a:tblGrid>
              <a:tr h="391633">
                <a:tc>
                  <a:txBody>
                    <a:bodyPr/>
                    <a:lstStyle/>
                    <a:p>
                      <a:r>
                        <a:rPr lang="en-NL" b="1" dirty="0"/>
                        <a:t>Chi-squared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b="1" dirty="0"/>
                        <a:t>Correspondence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119359"/>
                  </a:ext>
                </a:extLst>
              </a:tr>
              <a:tr h="1834776">
                <a:tc>
                  <a:txBody>
                    <a:bodyPr/>
                    <a:lstStyle/>
                    <a:p>
                      <a:r>
                        <a:rPr lang="en-GB" dirty="0"/>
                        <a:t>uses deviations from expected values to assess association between variables, by </a:t>
                      </a:r>
                      <a:r>
                        <a:rPr lang="en-GB" b="1" dirty="0"/>
                        <a:t>adding up functions of this type of cell residuals</a:t>
                      </a:r>
                      <a:r>
                        <a:rPr lang="en-GB" dirty="0"/>
                        <a:t>; if associated, the statistic is large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instead of summing up residual functions, correspondence </a:t>
                      </a:r>
                      <a:r>
                        <a:rPr lang="en-GB" b="0" dirty="0"/>
                        <a:t>analysis</a:t>
                      </a:r>
                      <a:r>
                        <a:rPr lang="en-GB" b="1" dirty="0"/>
                        <a:t> ‘</a:t>
                      </a:r>
                      <a:r>
                        <a:rPr lang="en-GB" b="1" dirty="0" err="1"/>
                        <a:t>analyzes</a:t>
                      </a:r>
                      <a:r>
                        <a:rPr lang="en-GB" b="1" dirty="0"/>
                        <a:t>’ them to determine new variables</a:t>
                      </a:r>
                      <a:r>
                        <a:rPr lang="en-GB" dirty="0"/>
                        <a:t> that account for the largest fraction of these statistics, ‘principal coordinates’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072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46005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/>
              <a:t>4.4 Post </a:t>
            </a:r>
            <a:r>
              <a:rPr lang="en-GB" sz="5400" dirty="0" err="1"/>
              <a:t>Modeling</a:t>
            </a:r>
            <a:r>
              <a:rPr lang="en-GB" sz="5400" dirty="0"/>
              <a:t> Exploratory Visualizations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Multiple linear regression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can aid in understanding model fit and in identifying relationships that may be useful to include in the model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Partial regression plot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utilizes residuals from two distinct linear regression models to unearth the potential usefulness of a predictor in a model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Problematic to examine the model fit via residuals when those values are determined by simply pre-predicting the training set data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A better strategy is to use residuals from various assessment sets created during resampling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329362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/>
              <a:t>4.4 Partial Regression Plot: Steps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742950" indent="-742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/>
              <a:t>Fit model and compute the residuals</a:t>
            </a:r>
            <a:br>
              <a:rPr lang="en-GB" dirty="0"/>
            </a:br>
            <a:r>
              <a:rPr lang="en-GB" i="1" dirty="0" err="1"/>
              <a:t>y</a:t>
            </a:r>
            <a:r>
              <a:rPr lang="en-GB" i="1" baseline="-25000" dirty="0" err="1"/>
              <a:t>i</a:t>
            </a:r>
            <a:r>
              <a:rPr lang="en-GB" i="1" dirty="0"/>
              <a:t>=</a:t>
            </a:r>
            <a:r>
              <a:rPr lang="el-GR" i="1" dirty="0"/>
              <a:t>β</a:t>
            </a:r>
            <a:r>
              <a:rPr lang="el-GR" i="1" baseline="-25000" dirty="0"/>
              <a:t>1</a:t>
            </a:r>
            <a:r>
              <a:rPr lang="en-GB" i="1" dirty="0"/>
              <a:t>x</a:t>
            </a:r>
            <a:r>
              <a:rPr lang="en-GB" i="1" baseline="-25000" dirty="0"/>
              <a:t>1</a:t>
            </a:r>
            <a:r>
              <a:rPr lang="en-GB" i="1" dirty="0"/>
              <a:t>+</a:t>
            </a:r>
            <a:r>
              <a:rPr lang="el-GR" i="1" dirty="0"/>
              <a:t>β</a:t>
            </a:r>
            <a:r>
              <a:rPr lang="el-GR" i="1" baseline="-25000" dirty="0"/>
              <a:t>2</a:t>
            </a:r>
            <a:r>
              <a:rPr lang="en-GB" i="1" dirty="0"/>
              <a:t>x</a:t>
            </a:r>
            <a:r>
              <a:rPr lang="en-GB" i="1" baseline="-25000" dirty="0"/>
              <a:t>2</a:t>
            </a:r>
            <a:r>
              <a:rPr lang="en-GB" i="1" dirty="0"/>
              <a:t>+⋯+</a:t>
            </a:r>
            <a:r>
              <a:rPr lang="el-GR" i="1" dirty="0"/>
              <a:t>β</a:t>
            </a:r>
            <a:r>
              <a:rPr lang="en-GB" i="1" baseline="-25000" dirty="0" err="1"/>
              <a:t>p</a:t>
            </a:r>
            <a:r>
              <a:rPr lang="en-GB" i="1" dirty="0" err="1"/>
              <a:t>x</a:t>
            </a:r>
            <a:r>
              <a:rPr lang="en-GB" i="1" baseline="-25000" dirty="0" err="1"/>
              <a:t>p</a:t>
            </a:r>
            <a:r>
              <a:rPr lang="en-GB" i="1" dirty="0"/>
              <a:t>+</a:t>
            </a:r>
            <a:r>
              <a:rPr lang="el-GR" i="1" dirty="0"/>
              <a:t>ϵ</a:t>
            </a:r>
            <a:r>
              <a:rPr lang="en-GB" i="1" baseline="-25000" dirty="0"/>
              <a:t>i</a:t>
            </a:r>
            <a:br>
              <a:rPr lang="en-GB" i="1" baseline="-25000" dirty="0"/>
            </a:br>
            <a:endParaRPr lang="en-GB" i="1" baseline="-25000" dirty="0"/>
          </a:p>
          <a:p>
            <a:pPr marL="742950" indent="-742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/>
              <a:t>Select a predictor that was not in model, but may contain additional predictive information with respect to the response</a:t>
            </a:r>
            <a:br>
              <a:rPr lang="en-GB" dirty="0"/>
            </a:br>
            <a:r>
              <a:rPr lang="en-GB" i="1" dirty="0" err="1"/>
              <a:t>x</a:t>
            </a:r>
            <a:r>
              <a:rPr lang="en-GB" i="1" baseline="-25000" dirty="0" err="1"/>
              <a:t>newi</a:t>
            </a:r>
            <a:r>
              <a:rPr lang="en-GB" i="1" dirty="0"/>
              <a:t>=</a:t>
            </a:r>
            <a:r>
              <a:rPr lang="el-GR" i="1" dirty="0"/>
              <a:t> β</a:t>
            </a:r>
            <a:r>
              <a:rPr lang="el-GR" i="1" baseline="-25000" dirty="0"/>
              <a:t>1</a:t>
            </a:r>
            <a:r>
              <a:rPr lang="en-GB" i="1" dirty="0"/>
              <a:t>x</a:t>
            </a:r>
            <a:r>
              <a:rPr lang="en-GB" i="1" baseline="-25000" dirty="0"/>
              <a:t>1</a:t>
            </a:r>
            <a:r>
              <a:rPr lang="en-GB" i="1" dirty="0"/>
              <a:t>+</a:t>
            </a:r>
            <a:r>
              <a:rPr lang="el-GR" i="1" dirty="0"/>
              <a:t>β</a:t>
            </a:r>
            <a:r>
              <a:rPr lang="el-GR" i="1" baseline="-25000" dirty="0"/>
              <a:t>2</a:t>
            </a:r>
            <a:r>
              <a:rPr lang="en-GB" i="1" dirty="0"/>
              <a:t>x</a:t>
            </a:r>
            <a:r>
              <a:rPr lang="en-GB" i="1" baseline="-25000" dirty="0"/>
              <a:t>2</a:t>
            </a:r>
            <a:r>
              <a:rPr lang="en-GB" i="1" dirty="0"/>
              <a:t>+⋯+</a:t>
            </a:r>
            <a:r>
              <a:rPr lang="el-GR" i="1" dirty="0"/>
              <a:t>β</a:t>
            </a:r>
            <a:r>
              <a:rPr lang="en-GB" i="1" baseline="-25000" dirty="0" err="1"/>
              <a:t>p</a:t>
            </a:r>
            <a:r>
              <a:rPr lang="en-GB" i="1" dirty="0" err="1"/>
              <a:t>x</a:t>
            </a:r>
            <a:r>
              <a:rPr lang="en-GB" i="1" baseline="-25000" dirty="0" err="1"/>
              <a:t>p</a:t>
            </a:r>
            <a:r>
              <a:rPr lang="en-GB" i="1" baseline="-25000" dirty="0"/>
              <a:t> </a:t>
            </a:r>
            <a:r>
              <a:rPr lang="en-GB" i="1" dirty="0"/>
              <a:t>+</a:t>
            </a:r>
            <a:r>
              <a:rPr lang="el-GR" i="1" dirty="0"/>
              <a:t>η</a:t>
            </a:r>
            <a:r>
              <a:rPr lang="en-GB" i="1" baseline="-25000" dirty="0" err="1"/>
              <a:t>i</a:t>
            </a:r>
            <a:br>
              <a:rPr lang="en-GB" i="1" baseline="-25000" dirty="0"/>
            </a:br>
            <a:endParaRPr lang="en-GB" i="1" baseline="-25000" dirty="0"/>
          </a:p>
          <a:p>
            <a:pPr marL="742950" indent="-742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/>
              <a:t>Plot the residuals from the models against each other in scatter plot; a (</a:t>
            </a:r>
            <a:r>
              <a:rPr lang="en-GB" dirty="0" err="1"/>
              <a:t>curvi</a:t>
            </a:r>
            <a:r>
              <a:rPr lang="en-GB" dirty="0"/>
              <a:t>-)linear pattern indication that new predictor would be useful addition to model</a:t>
            </a:r>
          </a:p>
        </p:txBody>
      </p:sp>
    </p:spTree>
    <p:extLst>
      <p:ext uri="{BB962C8B-B14F-4D97-AF65-F5344CB8AC3E}">
        <p14:creationId xmlns:p14="http://schemas.microsoft.com/office/powerpoint/2010/main" val="91412945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Rolling forecast origin scheme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Base set: samples before September 1, 2014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52 resamples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Can be used to understand the strengths and weaknesses of the model with minimal risk of overfitting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Allows to understand if there are any specific times of year that model does poorly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Predictors: week, month, year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65A048-CBCC-6044-9C22-3E4B38F4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391" y="4233497"/>
            <a:ext cx="7700419" cy="227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28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Plotting Residuals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Figure (b)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relationship between sets of hold-out residuals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indicates that part of the week contains additional predictive information for ridership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including part of the week in the model further reduces the residual distribution as illustrated in the histogram labeled </a:t>
            </a:r>
            <a:r>
              <a:rPr lang="en-US" sz="2300" i="1" kern="1200" dirty="0" err="1">
                <a:solidFill>
                  <a:schemeClr val="tx1"/>
                </a:solidFill>
              </a:rPr>
              <a:t>Base+part</a:t>
            </a:r>
            <a:r>
              <a:rPr lang="en-US" sz="2300" i="1" kern="1200" dirty="0">
                <a:solidFill>
                  <a:schemeClr val="tx1"/>
                </a:solidFill>
              </a:rPr>
              <a:t> of the week</a:t>
            </a:r>
            <a:endParaRPr lang="en-US" sz="2300" kern="12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Figure (c)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strong linear relationship between the model residuals in the mainstream of the data (days outside are holidays)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Figure (d)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Potential predictive importance of holidays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32D555-643E-BB40-A936-6E490E630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1282700"/>
            <a:ext cx="73914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933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/>
              <a:t>4.1 Chicago Train Ridership Data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Goal: to understand train ridership throughout the weeks, and to ensure the optimal number of cars to service the Chicagoland population</a:t>
            </a:r>
          </a:p>
          <a:p>
            <a:r>
              <a:rPr lang="en-GB" dirty="0"/>
              <a:t>Long-term goal: to project when line service may be necessary, change frequency of stops, or to add/eliminate stops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348607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/>
              <a:t>4.2 Visualizations for Numeric Data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i="1" dirty="0"/>
              <a:t>Univariate visualizations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to understand the distribution (and variation) of a single variable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box-and-whisker plots, histograms, violin plots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i="1" dirty="0"/>
              <a:t>Questions to ask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does it have a symmetric distribution?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does distribution have decreasing frequency for larger observations?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does it appear to be made up of two or more individual distributions (i.e. does it have multiple peaks)?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are there unusually high/low observations?</a:t>
            </a:r>
            <a:endParaRPr sz="2500" dirty="0"/>
          </a:p>
        </p:txBody>
      </p:sp>
    </p:spTree>
    <p:extLst>
      <p:ext uri="{BB962C8B-B14F-4D97-AF65-F5344CB8AC3E}">
        <p14:creationId xmlns:p14="http://schemas.microsoft.com/office/powerpoint/2010/main" val="264947304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Boxplots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Contains minimum, lower quartile, median, upper quartile and maximum of the data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Not effective at identifying distributions that have multiple peaks or modes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DE1BA-1544-2540-A08B-35F0CAFC6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778" y="4503279"/>
            <a:ext cx="7566021" cy="21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422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Histograms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Displays the shape and spread of continuous data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Each bar groups numbers/samples into ranges. Taller bars show that more data falls in that range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656E9-CB46-E840-ACC0-4C7FBC5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232" y="4344529"/>
            <a:ext cx="7598567" cy="24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0035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Violin plots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Compact visualization of the distribution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b="1" kern="1200" dirty="0">
                <a:solidFill>
                  <a:schemeClr val="tx1"/>
                </a:solidFill>
              </a:rPr>
              <a:t>Q: Should the outcome (ridership) be modelled in natural units or a log scale?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9D5CA-B125-3E45-99AF-5854DEF3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214" y="5125579"/>
            <a:ext cx="7764585" cy="105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6824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Distribution of weekday ridership in 2016</a:t>
            </a:r>
          </a:p>
        </p:txBody>
      </p:sp>
      <p:sp>
        <p:nvSpPr>
          <p:cNvPr id="7" name="Shape 142">
            <a:extLst>
              <a:ext uri="{FF2B5EF4-FFF2-40B4-BE49-F238E27FC236}">
                <a16:creationId xmlns:a16="http://schemas.microsoft.com/office/drawing/2014/main" id="{94FC41B6-197C-E442-B16D-A232A6858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Variability in ridership increases with the median ridership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There are a number of unusually low and unusually high values for each station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A few stations have distinctly large variation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26578E-ED2C-054C-8481-849A88E53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906" y="3441372"/>
            <a:ext cx="7588894" cy="453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10021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1964</Words>
  <Application>Microsoft Macintosh PowerPoint</Application>
  <PresentationFormat>Custom</PresentationFormat>
  <Paragraphs>190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Helvetica</vt:lpstr>
      <vt:lpstr>Helvetica Light</vt:lpstr>
      <vt:lpstr>Helvetica Neue</vt:lpstr>
      <vt:lpstr>White</vt:lpstr>
      <vt:lpstr>Chapter 4: Exploratory Visualizations</vt:lpstr>
      <vt:lpstr>Overview</vt:lpstr>
      <vt:lpstr>Visualizations for Feature Engineering</vt:lpstr>
      <vt:lpstr>4.1 Chicago Train Ridership Data</vt:lpstr>
      <vt:lpstr>4.2 Visualizations for Numeric Data</vt:lpstr>
      <vt:lpstr>Boxplots</vt:lpstr>
      <vt:lpstr>Histograms</vt:lpstr>
      <vt:lpstr>Violin plots</vt:lpstr>
      <vt:lpstr>Distribution of weekday ridership in 2016</vt:lpstr>
      <vt:lpstr>Augmenting visualizations</vt:lpstr>
      <vt:lpstr>Scatterplots</vt:lpstr>
      <vt:lpstr>Scatterplots: what does it show?</vt:lpstr>
      <vt:lpstr>Heatmaps</vt:lpstr>
      <vt:lpstr>Heatmaps: what does it show?</vt:lpstr>
      <vt:lpstr>Correlation matrix plots</vt:lpstr>
      <vt:lpstr>Correlation matrix plots: what does it show?</vt:lpstr>
      <vt:lpstr>Correlation matrix plots: what does it show?</vt:lpstr>
      <vt:lpstr>Line plots</vt:lpstr>
      <vt:lpstr>Line plots: what does it show?</vt:lpstr>
      <vt:lpstr>Principal Components Analysis</vt:lpstr>
      <vt:lpstr>Principal Components Analysis: what does it show?</vt:lpstr>
      <vt:lpstr>4.3 Visualizations for Categorical Data</vt:lpstr>
      <vt:lpstr>4.3.1 Visualizing Relationships between Outcomes and Predictors</vt:lpstr>
      <vt:lpstr>4.3.1 Visualizing Relationships between Outcomes and Predictors</vt:lpstr>
      <vt:lpstr>4.3.1 Visualizing Relationships between Categorical Outcomes and Predictors</vt:lpstr>
      <vt:lpstr>4.3.1 Visualizing Relationships between Categorical Outcomes and Predictors</vt:lpstr>
      <vt:lpstr>Regression Spline Smoother</vt:lpstr>
      <vt:lpstr>Regression Spline Smoother</vt:lpstr>
      <vt:lpstr>4.3.2 Exploring Relationships between Categorical Predictors: Mosaic Plots</vt:lpstr>
      <vt:lpstr>4.3.2 Exploring Relationships between Categorical Predictors: Correspondence analysis</vt:lpstr>
      <vt:lpstr>Correspondence analysis: what does it show?</vt:lpstr>
      <vt:lpstr>Correspondence analysis vs  Chi-squared test</vt:lpstr>
      <vt:lpstr>4.4 Post Modeling Exploratory Visualizations</vt:lpstr>
      <vt:lpstr>4.4 Partial Regression Plot: Steps</vt:lpstr>
      <vt:lpstr>Rolling forecast origin scheme</vt:lpstr>
      <vt:lpstr>Plotting Residuals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4: Exploratory Visualizations</dc:title>
  <dc:creator>Borghouts, Judith Willemijn</dc:creator>
  <cp:lastModifiedBy>Borghouts, Judith Willemijn</cp:lastModifiedBy>
  <cp:revision>179</cp:revision>
  <dcterms:created xsi:type="dcterms:W3CDTF">2020-03-17T04:01:23Z</dcterms:created>
  <dcterms:modified xsi:type="dcterms:W3CDTF">2020-03-19T01:25:39Z</dcterms:modified>
</cp:coreProperties>
</file>